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4" r:id="rId7"/>
    <p:sldId id="265" r:id="rId8"/>
    <p:sldId id="266" r:id="rId9"/>
    <p:sldId id="273" r:id="rId10"/>
    <p:sldId id="274" r:id="rId11"/>
    <p:sldId id="275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231612-9355-4863-9657-7DC4DF992C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05702C3-79DC-4FA2-8562-9A0E9EA705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791DAA-3594-4C1F-A7D3-818BF718C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F7FD-2B0B-45C6-8752-8D52771C19C4}" type="datetimeFigureOut">
              <a:rPr lang="zh-CN" altLang="en-US" smtClean="0"/>
              <a:t>2020/12/21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711E107-FB86-40CE-BB79-1FF2654A4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46D8C14-2C34-4927-AB8D-431769704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D355-F5B9-473D-A0C5-94166F5029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5539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657445-9849-4FB8-B3C3-9408B52C9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366B459-A5F2-44C3-9FCB-971B802CEB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730023-E442-4D86-9613-7F9A2C296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F7FD-2B0B-45C6-8752-8D52771C19C4}" type="datetimeFigureOut">
              <a:rPr lang="zh-CN" altLang="en-US" smtClean="0"/>
              <a:t>2020/12/21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7D7FE4-604E-4A5F-AFF5-E95A0CFB9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FA6A56-1137-4911-B6DC-DB0319AC6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D355-F5B9-473D-A0C5-94166F5029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3341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8760AF9-C1B8-42DA-9F42-79348E5C56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1E009B7-A645-442D-A5C9-869296EF21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84BD535-273D-4BA5-9464-55F3D146F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F7FD-2B0B-45C6-8752-8D52771C19C4}" type="datetimeFigureOut">
              <a:rPr lang="zh-CN" altLang="en-US" smtClean="0"/>
              <a:t>2020/12/21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DDE17F4-86A3-4598-A083-320852588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071E9B-391E-4EA1-AD94-6D54F9019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D355-F5B9-473D-A0C5-94166F5029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271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9854F9-6A19-4BD6-87EA-B8A1EC084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59AE787-5A0F-4A23-8FC8-DFB2FAE16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E38617-1873-4347-B875-76613D6D5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F7FD-2B0B-45C6-8752-8D52771C19C4}" type="datetimeFigureOut">
              <a:rPr lang="zh-CN" altLang="en-US" smtClean="0"/>
              <a:t>2020/12/21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101CD3F-ACEF-4F28-B498-752E6A313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783364-C77E-47DA-B1BA-6A8E673A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D355-F5B9-473D-A0C5-94166F5029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4968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73F989-FBD9-427E-B0EE-D37B81170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BA5321E-21EA-4FEC-8D06-04FCB43EC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A313C1-02E1-4380-8A78-232071AA1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F7FD-2B0B-45C6-8752-8D52771C19C4}" type="datetimeFigureOut">
              <a:rPr lang="zh-CN" altLang="en-US" smtClean="0"/>
              <a:t>2020/12/21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D22C16C-0151-43D9-976E-D526035A8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CB32A6-DAB2-4DB0-B3E4-A1DE4593F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D355-F5B9-473D-A0C5-94166F5029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0012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241348-8397-4936-A03A-21E09DAE5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235FAF5-D8A5-4481-B7AB-FA950A026E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188AD20-C40F-49D6-84A4-70F672AE70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2CD2388-621C-4718-9C30-7C43C3A8B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F7FD-2B0B-45C6-8752-8D52771C19C4}" type="datetimeFigureOut">
              <a:rPr lang="zh-CN" altLang="en-US" smtClean="0"/>
              <a:t>2020/12/21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9CFB735-C2BD-4B0F-A54A-2239BE576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104BE1E-0E91-4962-B84F-F686FF807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D355-F5B9-473D-A0C5-94166F5029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8911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32CBEC-4D2D-472C-85DD-89DB8B24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2475956-3FBF-4C92-B092-ECC4535B1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FAB80FB-CE0B-437E-B358-85B12486DC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3E822D5-89A6-4B96-BE45-038B85B39D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929A7E0-0C45-4431-B823-7B06C5F389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4798E1C-B15A-481B-B3A8-22191F37F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F7FD-2B0B-45C6-8752-8D52771C19C4}" type="datetimeFigureOut">
              <a:rPr lang="zh-CN" altLang="en-US" smtClean="0"/>
              <a:t>2020/12/21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421FEC4-8B1D-4767-8DB2-6ACBF79BA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6DECFB7-BDE7-4E90-B3B3-05E461D80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D355-F5B9-473D-A0C5-94166F5029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7355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DDC4F2-8BDC-473B-B768-6682C1E00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6DEDC38-5AE8-48F9-860E-9033F7B19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F7FD-2B0B-45C6-8752-8D52771C19C4}" type="datetimeFigureOut">
              <a:rPr lang="zh-CN" altLang="en-US" smtClean="0"/>
              <a:t>2020/12/21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4D68E73-3284-4573-AB56-F526F9376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42A26C2-AC81-491E-8994-8C7618649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D355-F5B9-473D-A0C5-94166F5029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728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141C91B-F2DC-49E4-B06B-E9A4D19A3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F7FD-2B0B-45C6-8752-8D52771C19C4}" type="datetimeFigureOut">
              <a:rPr lang="zh-CN" altLang="en-US" smtClean="0"/>
              <a:t>2020/12/21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2258EA2-D9E6-48B1-8C20-8B70B5C8D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C4B615E-B9F9-4867-8D29-1EFBA4BC2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D355-F5B9-473D-A0C5-94166F5029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4496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76BD35-413A-42E7-8D46-BD580B87B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BB64F8F-5B32-4417-82FC-35C4A00C0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D54BAFD-BB26-45EF-A774-E86D43AE8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8C8FCDD-1F6D-4BAB-977C-EF9E4A039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F7FD-2B0B-45C6-8752-8D52771C19C4}" type="datetimeFigureOut">
              <a:rPr lang="zh-CN" altLang="en-US" smtClean="0"/>
              <a:t>2020/12/21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E0892F9-7DD4-403F-BA65-7D209B697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764EEFC-5C11-4F74-A1C3-C83C19C70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D355-F5B9-473D-A0C5-94166F5029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4865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A57A36-05C8-4257-BB87-629E77245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9D99E24-3FF5-461E-9668-D2B4502D5C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634795F-A631-4151-B528-8D552F9C2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6457F55-6045-4374-9345-674555CB1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F7FD-2B0B-45C6-8752-8D52771C19C4}" type="datetimeFigureOut">
              <a:rPr lang="zh-CN" altLang="en-US" smtClean="0"/>
              <a:t>2020/12/21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FF76149-CA51-470D-9210-FB79204A7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E68FE4B-C593-40D3-AB05-62B5A6261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D355-F5B9-473D-A0C5-94166F5029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160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B264AE8-85FB-4A45-9CD3-CA25C2580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BC5FFC3-5836-44E6-8E77-482A45FCD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765F9D9-C256-4BDB-A343-559977708C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3F7FD-2B0B-45C6-8752-8D52771C19C4}" type="datetimeFigureOut">
              <a:rPr lang="zh-CN" altLang="en-US" smtClean="0"/>
              <a:t>2020/12/21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88E23D-AB4D-47F6-AA4B-45A223C2D6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409FED-C242-4FD1-9348-132B63322B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8D355-F5B9-473D-A0C5-94166F5029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409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jpe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190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15.png"/><Relationship Id="rId10" Type="http://schemas.openxmlformats.org/officeDocument/2006/relationships/image" Target="../media/image19.wmf"/><Relationship Id="rId4" Type="http://schemas.openxmlformats.org/officeDocument/2006/relationships/image" Target="../media/image14.png"/><Relationship Id="rId9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27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D5F05771-421C-45A1-9A47-804CA7E6AE04}"/>
              </a:ext>
            </a:extLst>
          </p:cNvPr>
          <p:cNvSpPr/>
          <p:nvPr/>
        </p:nvSpPr>
        <p:spPr>
          <a:xfrm>
            <a:off x="12000" y="1328229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497DCA37-5476-4A93-B665-8EC2FC861545}"/>
              </a:ext>
            </a:extLst>
          </p:cNvPr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B7D4EE3C-C964-4763-9993-8BB76B74A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62DF2F2-792C-4717-BB27-49CCCBCAD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405942C-66C8-41F0-99F9-45C058402A71}"/>
                </a:ext>
              </a:extLst>
            </p:cNvPr>
            <p:cNvSpPr/>
            <p:nvPr/>
          </p:nvSpPr>
          <p:spPr>
            <a:xfrm>
              <a:off x="9618133" y="237278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A877562-41F5-4F42-8ABB-E3C67AA178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CF9C3438-657A-49F2-84A1-9F7ED29737A1}"/>
                </a:ext>
              </a:extLst>
            </p:cNvPr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D263D29F-6DA2-42E8-BBCE-C5FA6011BD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A12A6AB5-B06D-435D-BE64-734A5C7EC9A1}"/>
                </a:ext>
              </a:extLst>
            </p:cNvPr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90AD99C0-55D6-4D26-BDC0-67E8D9F62683}"/>
                </a:ext>
              </a:extLst>
            </p:cNvPr>
            <p:cNvSpPr/>
            <p:nvPr/>
          </p:nvSpPr>
          <p:spPr>
            <a:xfrm>
              <a:off x="10261930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83ACE0DA-B813-4D90-A46B-3AC36558B7F3}"/>
              </a:ext>
            </a:extLst>
          </p:cNvPr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>
            <a:extLst>
              <a:ext uri="{FF2B5EF4-FFF2-40B4-BE49-F238E27FC236}">
                <a16:creationId xmlns:a16="http://schemas.microsoft.com/office/drawing/2014/main" id="{902DF1C4-78B4-423E-89E4-CD15F0001B0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19" name="Picture 8" descr="æ¥çæºå¾å">
            <a:extLst>
              <a:ext uri="{FF2B5EF4-FFF2-40B4-BE49-F238E27FC236}">
                <a16:creationId xmlns:a16="http://schemas.microsoft.com/office/drawing/2014/main" id="{BA48722D-4041-4767-B6F3-EEE882FC1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æ¥çæºå¾å">
            <a:extLst>
              <a:ext uri="{FF2B5EF4-FFF2-40B4-BE49-F238E27FC236}">
                <a16:creationId xmlns:a16="http://schemas.microsoft.com/office/drawing/2014/main" id="{CEAAA982-DD75-48F1-AF6F-CEA7BF666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æ¥çæºå¾å">
            <a:extLst>
              <a:ext uri="{FF2B5EF4-FFF2-40B4-BE49-F238E27FC236}">
                <a16:creationId xmlns:a16="http://schemas.microsoft.com/office/drawing/2014/main" id="{55990F75-E733-4CF0-9250-6177C8BF1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8EF27237-55F9-4B23-97D0-0121CAE2426F}"/>
              </a:ext>
            </a:extLst>
          </p:cNvPr>
          <p:cNvSpPr txBox="1"/>
          <p:nvPr/>
        </p:nvSpPr>
        <p:spPr>
          <a:xfrm flipH="1">
            <a:off x="426720" y="1662290"/>
            <a:ext cx="11338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Multi-View Sequence-to-Sequence Models with Conversational Structure for Abstractive Dialogue Summarization </a:t>
            </a:r>
            <a:r>
              <a:rPr lang="zh-CN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2020_EMNLP</a:t>
            </a:r>
            <a:r>
              <a:rPr lang="zh-CN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3B0E7BF-C482-43A1-83D0-47DDA428E575}"/>
              </a:ext>
            </a:extLst>
          </p:cNvPr>
          <p:cNvSpPr txBox="1"/>
          <p:nvPr/>
        </p:nvSpPr>
        <p:spPr>
          <a:xfrm>
            <a:off x="7538720" y="5818293"/>
            <a:ext cx="3799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</a:t>
            </a:r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Lele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Duan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C09595AF-D5BA-4BB9-ACAE-2970DD11BF67}"/>
              </a:ext>
            </a:extLst>
          </p:cNvPr>
          <p:cNvSpPr txBox="1"/>
          <p:nvPr/>
        </p:nvSpPr>
        <p:spPr>
          <a:xfrm>
            <a:off x="1323300" y="3267676"/>
            <a:ext cx="4541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Jiaao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Chen </a:t>
            </a:r>
          </a:p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School of Interactive Computing </a:t>
            </a:r>
          </a:p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Georgia Institute of Technology, 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A5FC0A90-9DBB-4A81-9036-692C0398579C}"/>
              </a:ext>
            </a:extLst>
          </p:cNvPr>
          <p:cNvSpPr txBox="1"/>
          <p:nvPr/>
        </p:nvSpPr>
        <p:spPr>
          <a:xfrm>
            <a:off x="4745461" y="5245647"/>
            <a:ext cx="273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2020.12.18  </a:t>
            </a:r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•  ChongQing</a:t>
            </a:r>
            <a:r>
              <a:rPr lang="en-US" altLang="zh-CN" dirty="0"/>
              <a:t> </a:t>
            </a: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35E1194D-40CE-4139-A76D-AF2FEA63061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CE1355DF-2C80-4BD0-88E2-EE5A634D0C0E}"/>
              </a:ext>
            </a:extLst>
          </p:cNvPr>
          <p:cNvSpPr txBox="1"/>
          <p:nvPr/>
        </p:nvSpPr>
        <p:spPr>
          <a:xfrm>
            <a:off x="5180323" y="6279958"/>
            <a:ext cx="6329250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Code:https</a:t>
            </a: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://github.com/GT-SALT/ Multi-View-Seq2Seq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.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2C0FB947-1005-41B8-9BF3-3A7625D56288}"/>
              </a:ext>
            </a:extLst>
          </p:cNvPr>
          <p:cNvSpPr txBox="1"/>
          <p:nvPr/>
        </p:nvSpPr>
        <p:spPr>
          <a:xfrm>
            <a:off x="6096000" y="3275895"/>
            <a:ext cx="4541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Diyi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Yang </a:t>
            </a:r>
          </a:p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School of Interactive Computing </a:t>
            </a:r>
          </a:p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Georgia Institute of Technology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366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3E0B9BDD-5E95-4AAD-BE84-052971DB8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599" y="447040"/>
            <a:ext cx="10515600" cy="482946"/>
          </a:xfrm>
        </p:spPr>
        <p:txBody>
          <a:bodyPr>
            <a:noAutofit/>
          </a:bodyPr>
          <a:lstStyle/>
          <a:p>
            <a:pPr algn="ctr"/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Experiment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A1EB0E6-EBDD-4BFA-A999-094EDCE18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12" y="1390650"/>
            <a:ext cx="10925175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66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3E0B9BDD-5E95-4AAD-BE84-052971DB8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7360"/>
            <a:ext cx="10515600" cy="482946"/>
          </a:xfrm>
        </p:spPr>
        <p:txBody>
          <a:bodyPr>
            <a:noAutofit/>
          </a:bodyPr>
          <a:lstStyle/>
          <a:p>
            <a:pPr algn="ctr"/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Experiment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84A7CBD-EE92-4261-B7B6-0D70910E3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88" y="1450841"/>
            <a:ext cx="5525368" cy="375107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07EFAE2-5A40-4370-B8D0-F5CD015D2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2410" y="2012026"/>
            <a:ext cx="4771390" cy="224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10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BFD1A46F-240A-4FB9-93C8-3CAA42A51FAA}"/>
              </a:ext>
            </a:extLst>
          </p:cNvPr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C01B74BC-3AD6-40B4-9E88-819B3515C6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8FB6DB75-FC09-4287-A0DA-5F5E5B127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1857505F-0F36-4831-BAA6-42B427F6A45B}"/>
                </a:ext>
              </a:extLst>
            </p:cNvPr>
            <p:cNvSpPr/>
            <p:nvPr/>
          </p:nvSpPr>
          <p:spPr>
            <a:xfrm>
              <a:off x="9618133" y="251883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9D1FEE5-44C9-49E1-A60E-FFC29B432D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B2E67B61-25E4-4063-8DB6-E4B7B8E40186}"/>
                </a:ext>
              </a:extLst>
            </p:cNvPr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039AF456-3BE9-4203-8387-552CD57AE1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BD788A64-79BF-4E0F-80C0-A4959CD2E41F}"/>
                </a:ext>
              </a:extLst>
            </p:cNvPr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C0FF79E0-DAD7-49D7-BB6C-263C90EEF9A5}"/>
                </a:ext>
              </a:extLst>
            </p:cNvPr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558EF018-42BE-4277-BD2B-2D28027E06D4}"/>
              </a:ext>
            </a:extLst>
          </p:cNvPr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89CD3AEB-C5D2-4111-8595-6B5AE5433AFA}"/>
              </a:ext>
            </a:extLst>
          </p:cNvPr>
          <p:cNvSpPr/>
          <p:nvPr/>
        </p:nvSpPr>
        <p:spPr>
          <a:xfrm>
            <a:off x="0" y="1224742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59D87EB-E82A-4200-88B6-AD741D88B4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740" y="2035175"/>
            <a:ext cx="3827145" cy="287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7CB497F-949A-48ED-80B2-9FD0F044A26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21" name="Picture 8" descr="æ¥çæºå¾å">
            <a:extLst>
              <a:ext uri="{FF2B5EF4-FFF2-40B4-BE49-F238E27FC236}">
                <a16:creationId xmlns:a16="http://schemas.microsoft.com/office/drawing/2014/main" id="{DD4AA891-889E-413E-A8BC-786625D71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æ¥çæºå¾å">
            <a:extLst>
              <a:ext uri="{FF2B5EF4-FFF2-40B4-BE49-F238E27FC236}">
                <a16:creationId xmlns:a16="http://schemas.microsoft.com/office/drawing/2014/main" id="{86DD7C99-032F-404A-B3F5-95B0A8CEB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æ¥çæºå¾å">
            <a:extLst>
              <a:ext uri="{FF2B5EF4-FFF2-40B4-BE49-F238E27FC236}">
                <a16:creationId xmlns:a16="http://schemas.microsoft.com/office/drawing/2014/main" id="{A3BDEF6B-A94D-48EF-8029-7797B7F1D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32B2B952-7392-41F4-8048-49545D4CD6B0}"/>
              </a:ext>
            </a:extLst>
          </p:cNvPr>
          <p:cNvSpPr txBox="1"/>
          <p:nvPr/>
        </p:nvSpPr>
        <p:spPr>
          <a:xfrm>
            <a:off x="5032375" y="2273812"/>
            <a:ext cx="40323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1.Introduction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9F8DBDC-C59E-4071-AE66-3B48BF15D893}"/>
              </a:ext>
            </a:extLst>
          </p:cNvPr>
          <p:cNvSpPr txBox="1"/>
          <p:nvPr/>
        </p:nvSpPr>
        <p:spPr>
          <a:xfrm>
            <a:off x="5032375" y="3186922"/>
            <a:ext cx="3208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2.Method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F5A86D0C-7A03-4E43-B87D-D16AB0B104E2}"/>
              </a:ext>
            </a:extLst>
          </p:cNvPr>
          <p:cNvSpPr txBox="1"/>
          <p:nvPr/>
        </p:nvSpPr>
        <p:spPr>
          <a:xfrm>
            <a:off x="5032375" y="4068975"/>
            <a:ext cx="3576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3.Experiments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688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04974"/>
            <a:ext cx="10515600" cy="482946"/>
          </a:xfrm>
        </p:spPr>
        <p:txBody>
          <a:bodyPr>
            <a:noAutofit/>
          </a:bodyPr>
          <a:lstStyle/>
          <a:p>
            <a:pPr algn="ctr"/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778BAB3-C846-46CD-B2FD-895AB82DDD56}"/>
              </a:ext>
            </a:extLst>
          </p:cNvPr>
          <p:cNvSpPr txBox="1"/>
          <p:nvPr/>
        </p:nvSpPr>
        <p:spPr>
          <a:xfrm>
            <a:off x="1818640" y="1734235"/>
            <a:ext cx="9062720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Much attention has been paid to summarizing </a:t>
            </a:r>
            <a:r>
              <a:rPr lang="en-US" altLang="zh-CN" sz="20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structured text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Summarizing conversations where most important pieces of </a:t>
            </a:r>
            <a:r>
              <a:rPr lang="en-US" altLang="zh-CN" sz="20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information are scattered </a:t>
            </a: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still under-investigated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Prior work also largely </a:t>
            </a:r>
            <a:r>
              <a:rPr lang="en-US" altLang="zh-CN" sz="20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ignored</a:t>
            </a: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diverse </a:t>
            </a:r>
            <a:r>
              <a:rPr lang="en-US" altLang="zh-CN" sz="20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conversational structures </a:t>
            </a: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dialogues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altLang="zh-CN" sz="2000" dirty="0">
              <a:solidFill>
                <a:srgbClr val="000000"/>
              </a:solidFill>
              <a:effectLst/>
              <a:latin typeface="NimbusRomNo9L-Regu"/>
            </a:endParaRPr>
          </a:p>
          <a:p>
            <a:endParaRPr lang="en-US" altLang="zh-CN" sz="1800" dirty="0">
              <a:solidFill>
                <a:srgbClr val="000000"/>
              </a:solidFill>
              <a:effectLst/>
              <a:latin typeface="NimbusRomNo9L-Regu"/>
            </a:endParaRPr>
          </a:p>
          <a:p>
            <a:endParaRPr lang="zh-CN" altLang="en-US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57410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Method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9A5CE05-6354-4FD8-A313-897A93B58256}"/>
              </a:ext>
            </a:extLst>
          </p:cNvPr>
          <p:cNvSpPr txBox="1"/>
          <p:nvPr/>
        </p:nvSpPr>
        <p:spPr>
          <a:xfrm>
            <a:off x="624840" y="377658"/>
            <a:ext cx="829056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work proposes a multi-view sequence-to sequence model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Firstly extract </a:t>
            </a:r>
            <a:r>
              <a:rPr lang="en-US" altLang="zh-CN" sz="20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different views of structures </a:t>
            </a: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from conversations.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altLang="zh-CN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Then encodes them to generate summaries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CEBDF42-6B00-42F0-9736-8D2995228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560" y="2128352"/>
            <a:ext cx="8188808" cy="40872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6692"/>
            <a:ext cx="10515600" cy="409575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zh-CN" sz="40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BD07AD3-5A86-4815-8359-2808A73403BF}"/>
              </a:ext>
            </a:extLst>
          </p:cNvPr>
          <p:cNvSpPr txBox="1"/>
          <p:nvPr/>
        </p:nvSpPr>
        <p:spPr>
          <a:xfrm>
            <a:off x="193040" y="596103"/>
            <a:ext cx="6156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Extract topic view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F9D7541A-AD43-46F7-87AC-02B9B3033F78}"/>
              </a:ext>
            </a:extLst>
          </p:cNvPr>
          <p:cNvGrpSpPr/>
          <p:nvPr/>
        </p:nvGrpSpPr>
        <p:grpSpPr>
          <a:xfrm>
            <a:off x="372498" y="1395130"/>
            <a:ext cx="11098790" cy="466755"/>
            <a:chOff x="654742" y="2083404"/>
            <a:chExt cx="11098790" cy="466755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772A9CE2-138F-4EFF-9527-442048437998}"/>
                </a:ext>
              </a:extLst>
            </p:cNvPr>
            <p:cNvSpPr txBox="1"/>
            <p:nvPr/>
          </p:nvSpPr>
          <p:spPr>
            <a:xfrm>
              <a:off x="654742" y="2150049"/>
              <a:ext cx="16786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Conversation  </a:t>
              </a:r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10987E37-4B27-4928-97AD-E033D0BA2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74017" y="2235834"/>
              <a:ext cx="2457450" cy="314325"/>
            </a:xfrm>
            <a:prstGeom prst="rect">
              <a:avLst/>
            </a:prstGeom>
          </p:spPr>
        </p:pic>
        <p:cxnSp>
          <p:nvCxnSpPr>
            <p:cNvPr id="14" name="直接箭头连接符 13">
              <a:extLst>
                <a:ext uri="{FF2B5EF4-FFF2-40B4-BE49-F238E27FC236}">
                  <a16:creationId xmlns:a16="http://schemas.microsoft.com/office/drawing/2014/main" id="{9E9EC257-BE8E-4C96-A74B-DC4E93523990}"/>
                </a:ext>
              </a:extLst>
            </p:cNvPr>
            <p:cNvCxnSpPr>
              <a:stCxn id="12" idx="3"/>
            </p:cNvCxnSpPr>
            <p:nvPr/>
          </p:nvCxnSpPr>
          <p:spPr>
            <a:xfrm flipV="1">
              <a:off x="4931467" y="2392996"/>
              <a:ext cx="2078933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D279A437-A247-41A4-9BA5-880FC9677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72077" y="2101056"/>
              <a:ext cx="1695450" cy="25717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C925BDEC-1EDF-4F1D-A35D-FC0948F759D4}"/>
                    </a:ext>
                  </a:extLst>
                </p:cNvPr>
                <p:cNvSpPr txBox="1"/>
                <p:nvPr/>
              </p:nvSpPr>
              <p:spPr>
                <a:xfrm>
                  <a:off x="7010400" y="2180827"/>
                  <a:ext cx="914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C925BDEC-1EDF-4F1D-A35D-FC0948F759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0400" y="2180827"/>
                  <a:ext cx="914400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2667" r="-76000" b="-1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直接箭头连接符 18">
              <a:extLst>
                <a:ext uri="{FF2B5EF4-FFF2-40B4-BE49-F238E27FC236}">
                  <a16:creationId xmlns:a16="http://schemas.microsoft.com/office/drawing/2014/main" id="{20F5CDB7-05D9-441E-9B44-69FFEE652453}"/>
                </a:ext>
              </a:extLst>
            </p:cNvPr>
            <p:cNvCxnSpPr/>
            <p:nvPr/>
          </p:nvCxnSpPr>
          <p:spPr>
            <a:xfrm>
              <a:off x="8524240" y="2365493"/>
              <a:ext cx="7924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4497A6EA-ECAA-4AFE-96FF-0024A545B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82355" y="2083404"/>
              <a:ext cx="476250" cy="266700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C1660EF3-D5D2-4084-94EB-D17EF742F0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400857" y="2167229"/>
              <a:ext cx="2352675" cy="371475"/>
            </a:xfrm>
            <a:prstGeom prst="rect">
              <a:avLst/>
            </a:prstGeom>
          </p:spPr>
        </p:pic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5D0E0709-E8C4-4746-9764-5F2262BAE61F}"/>
              </a:ext>
            </a:extLst>
          </p:cNvPr>
          <p:cNvSpPr txBox="1"/>
          <p:nvPr/>
        </p:nvSpPr>
        <p:spPr>
          <a:xfrm>
            <a:off x="193040" y="2234210"/>
            <a:ext cx="6156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Extract stage view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0A9D5B4F-EF85-4D5A-B315-8945C40D1576}"/>
              </a:ext>
            </a:extLst>
          </p:cNvPr>
          <p:cNvGrpSpPr/>
          <p:nvPr/>
        </p:nvGrpSpPr>
        <p:grpSpPr>
          <a:xfrm>
            <a:off x="372498" y="2994877"/>
            <a:ext cx="11362160" cy="570096"/>
            <a:chOff x="265805" y="3623898"/>
            <a:chExt cx="11362160" cy="570096"/>
          </a:xfrm>
        </p:grpSpPr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82BF0C7E-624A-407D-9CFA-F8279CEAC591}"/>
                </a:ext>
              </a:extLst>
            </p:cNvPr>
            <p:cNvGrpSpPr/>
            <p:nvPr/>
          </p:nvGrpSpPr>
          <p:grpSpPr>
            <a:xfrm>
              <a:off x="265805" y="3744891"/>
              <a:ext cx="8661978" cy="449103"/>
              <a:chOff x="287770" y="3960336"/>
              <a:chExt cx="8661978" cy="449103"/>
            </a:xfrm>
          </p:grpSpPr>
          <p:grpSp>
            <p:nvGrpSpPr>
              <p:cNvPr id="26" name="组合 25">
                <a:extLst>
                  <a:ext uri="{FF2B5EF4-FFF2-40B4-BE49-F238E27FC236}">
                    <a16:creationId xmlns:a16="http://schemas.microsoft.com/office/drawing/2014/main" id="{D7DFE978-5722-43F4-9623-15540B1526D0}"/>
                  </a:ext>
                </a:extLst>
              </p:cNvPr>
              <p:cNvGrpSpPr/>
              <p:nvPr/>
            </p:nvGrpSpPr>
            <p:grpSpPr>
              <a:xfrm>
                <a:off x="287770" y="3960336"/>
                <a:ext cx="8661978" cy="449103"/>
                <a:chOff x="654742" y="2101056"/>
                <a:chExt cx="8661978" cy="449103"/>
              </a:xfrm>
            </p:grpSpPr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104ABA4B-E56B-4884-B656-F96C619860BD}"/>
                    </a:ext>
                  </a:extLst>
                </p:cNvPr>
                <p:cNvSpPr txBox="1"/>
                <p:nvPr/>
              </p:nvSpPr>
              <p:spPr>
                <a:xfrm>
                  <a:off x="654742" y="2150049"/>
                  <a:ext cx="167866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000" dirty="0"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Conversation  </a:t>
                  </a:r>
                </a:p>
              </p:txBody>
            </p:sp>
            <p:pic>
              <p:nvPicPr>
                <p:cNvPr id="28" name="图片 27">
                  <a:extLst>
                    <a:ext uri="{FF2B5EF4-FFF2-40B4-BE49-F238E27FC236}">
                      <a16:creationId xmlns:a16="http://schemas.microsoft.com/office/drawing/2014/main" id="{0FE6227B-65DE-477B-B547-F346DD402C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474017" y="2235834"/>
                  <a:ext cx="2457450" cy="314325"/>
                </a:xfrm>
                <a:prstGeom prst="rect">
                  <a:avLst/>
                </a:prstGeom>
              </p:spPr>
            </p:pic>
            <p:cxnSp>
              <p:nvCxnSpPr>
                <p:cNvPr id="29" name="直接箭头连接符 28">
                  <a:extLst>
                    <a:ext uri="{FF2B5EF4-FFF2-40B4-BE49-F238E27FC236}">
                      <a16:creationId xmlns:a16="http://schemas.microsoft.com/office/drawing/2014/main" id="{F428F290-A4A6-4FF7-8B6C-FA8F9A9D15D1}"/>
                    </a:ext>
                  </a:extLst>
                </p:cNvPr>
                <p:cNvCxnSpPr>
                  <a:cxnSpLocks/>
                  <a:stCxn id="28" idx="3"/>
                </p:cNvCxnSpPr>
                <p:nvPr/>
              </p:nvCxnSpPr>
              <p:spPr>
                <a:xfrm flipV="1">
                  <a:off x="4931467" y="2392996"/>
                  <a:ext cx="2078933" cy="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30" name="图片 29">
                  <a:extLst>
                    <a:ext uri="{FF2B5EF4-FFF2-40B4-BE49-F238E27FC236}">
                      <a16:creationId xmlns:a16="http://schemas.microsoft.com/office/drawing/2014/main" id="{B96E29B2-BDC6-46BB-A19F-BE6664D204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072077" y="2101056"/>
                  <a:ext cx="1695450" cy="257175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文本框 30">
                      <a:extLst>
                        <a:ext uri="{FF2B5EF4-FFF2-40B4-BE49-F238E27FC236}">
                          <a16:creationId xmlns:a16="http://schemas.microsoft.com/office/drawing/2014/main" id="{CAAC3463-4033-432E-B1C3-8ABD713CB75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010400" y="2180827"/>
                      <a:ext cx="91440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}</m:t>
                            </m:r>
                          </m:oMath>
                        </m:oMathPara>
                      </a14:m>
                      <a:endParaRPr lang="zh-CN" altLang="en-US" dirty="0"/>
                    </a:p>
                  </p:txBody>
                </p:sp>
              </mc:Choice>
              <mc:Fallback xmlns="">
                <p:sp>
                  <p:nvSpPr>
                    <p:cNvPr id="31" name="文本框 30">
                      <a:extLst>
                        <a:ext uri="{FF2B5EF4-FFF2-40B4-BE49-F238E27FC236}">
                          <a16:creationId xmlns:a16="http://schemas.microsoft.com/office/drawing/2014/main" id="{CAAC3463-4033-432E-B1C3-8ABD713CB75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10400" y="2180827"/>
                      <a:ext cx="914400" cy="36933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2667" r="-76000" b="-1475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2" name="直接箭头连接符 31">
                  <a:extLst>
                    <a:ext uri="{FF2B5EF4-FFF2-40B4-BE49-F238E27FC236}">
                      <a16:creationId xmlns:a16="http://schemas.microsoft.com/office/drawing/2014/main" id="{A26B6749-023F-4A47-A523-D35A30AFDB90}"/>
                    </a:ext>
                  </a:extLst>
                </p:cNvPr>
                <p:cNvCxnSpPr/>
                <p:nvPr/>
              </p:nvCxnSpPr>
              <p:spPr>
                <a:xfrm>
                  <a:off x="8524240" y="2365493"/>
                  <a:ext cx="792480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36" name="图片 35">
                <a:extLst>
                  <a:ext uri="{FF2B5EF4-FFF2-40B4-BE49-F238E27FC236}">
                    <a16:creationId xmlns:a16="http://schemas.microsoft.com/office/drawing/2014/main" id="{D7D621C5-1687-41E0-B5EB-E2ED7B4F85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40700" y="3977123"/>
                <a:ext cx="733425" cy="247650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44" name="对象 43">
                  <a:extLst>
                    <a:ext uri="{FF2B5EF4-FFF2-40B4-BE49-F238E27FC236}">
                      <a16:creationId xmlns:a16="http://schemas.microsoft.com/office/drawing/2014/main" id="{F973A6F1-C7B5-4120-9DB4-D77E58A4130B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704486679"/>
                    </p:ext>
                  </p:extLst>
                </p:nvPr>
              </p:nvGraphicFramePr>
              <p:xfrm>
                <a:off x="9011920" y="3623898"/>
                <a:ext cx="2616045" cy="523209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9" imgW="1206360" imgH="241200" progId="Equation.DSMT4">
                        <p:embed/>
                      </p:oleObj>
                    </mc:Choice>
                    <mc:Fallback>
                      <p:oleObj name="Equation" r:id="rId9" imgW="1206360" imgH="2412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9011920" y="3623898"/>
                              <a:ext cx="2616045" cy="523209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44" name="对象 43">
                  <a:extLst>
                    <a:ext uri="{FF2B5EF4-FFF2-40B4-BE49-F238E27FC236}">
                      <a16:creationId xmlns:a16="http://schemas.microsoft.com/office/drawing/2014/main" id="{F973A6F1-C7B5-4120-9DB4-D77E58A4130B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778416115"/>
                    </p:ext>
                  </p:extLst>
                </p:nvPr>
              </p:nvGraphicFramePr>
              <p:xfrm>
                <a:off x="9011920" y="3623898"/>
                <a:ext cx="2616045" cy="523209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11" imgW="1206360" imgH="241200" progId="Equation.DSMT4">
                        <p:embed/>
                      </p:oleObj>
                    </mc:Choice>
                    <mc:Fallback>
                      <p:oleObj name="Equation" r:id="rId11" imgW="1206360" imgH="2412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2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9011920" y="3623898"/>
                              <a:ext cx="2616045" cy="523209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sp>
        <p:nvSpPr>
          <p:cNvPr id="46" name="文本框 45">
            <a:extLst>
              <a:ext uri="{FF2B5EF4-FFF2-40B4-BE49-F238E27FC236}">
                <a16:creationId xmlns:a16="http://schemas.microsoft.com/office/drawing/2014/main" id="{2E929828-1EDF-4DEB-9187-E5B56A46E9F2}"/>
              </a:ext>
            </a:extLst>
          </p:cNvPr>
          <p:cNvSpPr txBox="1"/>
          <p:nvPr/>
        </p:nvSpPr>
        <p:spPr>
          <a:xfrm>
            <a:off x="193040" y="4185632"/>
            <a:ext cx="6156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Global View and Discrete View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D14C3EAC-9212-4EBF-BC96-EF072F3AF9A4}"/>
              </a:ext>
            </a:extLst>
          </p:cNvPr>
          <p:cNvSpPr txBox="1"/>
          <p:nvPr/>
        </p:nvSpPr>
        <p:spPr>
          <a:xfrm>
            <a:off x="372498" y="4953736"/>
            <a:ext cx="77139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 global view that concatenates all utterances into </a:t>
            </a:r>
            <a:r>
              <a:rPr lang="en-US" altLang="zh-CN" sz="20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one giant block</a:t>
            </a:r>
            <a:endParaRPr lang="zh-CN" altLang="en-US" sz="2000" b="1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E44D30C9-0E2D-40AB-8651-BA0F09A01831}"/>
              </a:ext>
            </a:extLst>
          </p:cNvPr>
          <p:cNvSpPr txBox="1"/>
          <p:nvPr/>
        </p:nvSpPr>
        <p:spPr>
          <a:xfrm>
            <a:off x="372498" y="5572541"/>
            <a:ext cx="69630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000" dirty="0">
                <a:solidFill>
                  <a:srgbClr val="000000"/>
                </a:solidFill>
                <a:effectLst/>
                <a:latin typeface="NimbusRomNo9L-Regu"/>
              </a:rPr>
              <a:t> </a:t>
            </a: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discrete view that separates each utterance into a </a:t>
            </a:r>
            <a:r>
              <a:rPr lang="en-US" altLang="zh-CN" sz="20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distinct block</a:t>
            </a:r>
            <a:endParaRPr lang="zh-CN" altLang="en-US" sz="2000" b="1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C5E8415-01C0-4A01-A45C-0D0D56A030FA}"/>
              </a:ext>
            </a:extLst>
          </p:cNvPr>
          <p:cNvSpPr txBox="1"/>
          <p:nvPr/>
        </p:nvSpPr>
        <p:spPr>
          <a:xfrm>
            <a:off x="8303442" y="336491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2016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6A7EF16-331A-4130-A577-754C52A9DCC6}"/>
              </a:ext>
            </a:extLst>
          </p:cNvPr>
          <p:cNvSpPr txBox="1"/>
          <p:nvPr/>
        </p:nvSpPr>
        <p:spPr>
          <a:xfrm>
            <a:off x="8302246" y="167721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2000</a:t>
            </a:r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6692"/>
            <a:ext cx="10515600" cy="409575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zh-CN" sz="40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BD07AD3-5A86-4815-8359-2808A73403BF}"/>
              </a:ext>
            </a:extLst>
          </p:cNvPr>
          <p:cNvSpPr txBox="1"/>
          <p:nvPr/>
        </p:nvSpPr>
        <p:spPr>
          <a:xfrm>
            <a:off x="193040" y="596103"/>
            <a:ext cx="6156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4127A65-A2A5-48D0-B39A-91E3D9B8D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56067"/>
            <a:ext cx="10972800" cy="3400425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5EEB5F1-2C16-4A51-9380-5D9E7EDC46B3}"/>
              </a:ext>
            </a:extLst>
          </p:cNvPr>
          <p:cNvSpPr/>
          <p:nvPr/>
        </p:nvSpPr>
        <p:spPr>
          <a:xfrm>
            <a:off x="7203440" y="1556067"/>
            <a:ext cx="4378960" cy="309721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0493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6692"/>
            <a:ext cx="10515600" cy="409575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zh-CN" sz="40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BD07AD3-5A86-4815-8359-2808A73403BF}"/>
              </a:ext>
            </a:extLst>
          </p:cNvPr>
          <p:cNvSpPr txBox="1"/>
          <p:nvPr/>
        </p:nvSpPr>
        <p:spPr>
          <a:xfrm>
            <a:off x="121920" y="1100157"/>
            <a:ext cx="6156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Conversation Encoder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4127A65-A2A5-48D0-B39A-91E3D9B8DB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6096000" y="652003"/>
            <a:ext cx="5765076" cy="178657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E8765A0-CE93-4767-B5B7-546FB857DF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0093"/>
          <a:stretch/>
        </p:blipFill>
        <p:spPr>
          <a:xfrm>
            <a:off x="330924" y="2438576"/>
            <a:ext cx="3281680" cy="34004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6EF587F-C806-4934-9A48-00D0CEAFE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382" y="2823527"/>
            <a:ext cx="828675" cy="27622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84D3191-89AB-4EE6-B7EB-771D4FD25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4020" y="2756852"/>
            <a:ext cx="1304925" cy="3429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23EB055-BC4E-42B5-A554-138309C1CB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4382" y="3328670"/>
            <a:ext cx="762000" cy="3429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DAA4E39-544E-47DD-803E-17DB273434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6382" y="3286301"/>
            <a:ext cx="2162175" cy="35242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8737513-5A65-48DB-A68A-B951E9D947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4382" y="3867644"/>
            <a:ext cx="5010150" cy="466725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A7DC4433-1829-477E-9B9B-56C773FC831C}"/>
              </a:ext>
            </a:extLst>
          </p:cNvPr>
          <p:cNvSpPr txBox="1"/>
          <p:nvPr/>
        </p:nvSpPr>
        <p:spPr>
          <a:xfrm>
            <a:off x="7907852" y="3286301"/>
            <a:ext cx="168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A special token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F1587832-F848-43FD-88A6-C45DAFA1EC62}"/>
              </a:ext>
            </a:extLst>
          </p:cNvPr>
          <p:cNvCxnSpPr/>
          <p:nvPr/>
        </p:nvCxnSpPr>
        <p:spPr>
          <a:xfrm flipH="1">
            <a:off x="7772400" y="3638726"/>
            <a:ext cx="498157" cy="462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>
            <a:extLst>
              <a:ext uri="{FF2B5EF4-FFF2-40B4-BE49-F238E27FC236}">
                <a16:creationId xmlns:a16="http://schemas.microsoft.com/office/drawing/2014/main" id="{D85CDA72-C27F-4098-AA66-6B0F3619C66E}"/>
              </a:ext>
            </a:extLst>
          </p:cNvPr>
          <p:cNvSpPr/>
          <p:nvPr/>
        </p:nvSpPr>
        <p:spPr>
          <a:xfrm>
            <a:off x="7508557" y="3942080"/>
            <a:ext cx="399295" cy="3709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A9E56C52-E035-4957-AD82-49B3754C93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5702" y="4472940"/>
            <a:ext cx="1066800" cy="4000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76815A87-9F3E-4736-89F7-53CFCEADA4D2}"/>
                  </a:ext>
                </a:extLst>
              </p:cNvPr>
              <p:cNvSpPr txBox="1"/>
              <p:nvPr/>
            </p:nvSpPr>
            <p:spPr>
              <a:xfrm>
                <a:off x="5932711" y="4486451"/>
                <a:ext cx="2951642" cy="422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SupPr>
                      <m:e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𝑆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𝑗</m:t>
                        </m:r>
                      </m:sub>
                      <m:sup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altLang="zh-CN" sz="2000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describing each block </a:t>
                </a:r>
                <a14:m>
                  <m:oMath xmlns:m="http://schemas.openxmlformats.org/officeDocument/2006/math">
                    <m:r>
                      <a:rPr lang="en-US" altLang="zh-CN" sz="2000"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𝑗</m:t>
                    </m:r>
                  </m:oMath>
                </a14:m>
                <a:r>
                  <a:rPr lang="en-US" altLang="zh-CN" sz="1800" dirty="0">
                    <a:solidFill>
                      <a:srgbClr val="000000"/>
                    </a:solidFill>
                    <a:effectLst/>
                    <a:latin typeface="NimbusRomNo9L-Regu"/>
                    <a:ea typeface="宋体" panose="02010600030101010101" pitchFamily="2" charset="-122"/>
                  </a:rPr>
                  <a:t>,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76815A87-9F3E-4736-89F7-53CFCEADA4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2711" y="4486451"/>
                <a:ext cx="2951642" cy="422873"/>
              </a:xfrm>
              <a:prstGeom prst="rect">
                <a:avLst/>
              </a:prstGeom>
              <a:blipFill>
                <a:blip r:embed="rId9"/>
                <a:stretch>
                  <a:fillRect t="-10145" r="-1033" b="-246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图片 23">
            <a:extLst>
              <a:ext uri="{FF2B5EF4-FFF2-40B4-BE49-F238E27FC236}">
                <a16:creationId xmlns:a16="http://schemas.microsoft.com/office/drawing/2014/main" id="{9401A0F8-DB65-47E1-8597-CF0BEC210E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84382" y="5061406"/>
            <a:ext cx="3771900" cy="466725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DC3E147C-736F-4D09-8E03-82B7E6015015}"/>
              </a:ext>
            </a:extLst>
          </p:cNvPr>
          <p:cNvSpPr/>
          <p:nvPr/>
        </p:nvSpPr>
        <p:spPr>
          <a:xfrm>
            <a:off x="406400" y="2928303"/>
            <a:ext cx="2015807" cy="74326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ACFBF68-78D3-462E-96C7-5ABB9C4309A4}"/>
              </a:ext>
            </a:extLst>
          </p:cNvPr>
          <p:cNvSpPr txBox="1"/>
          <p:nvPr/>
        </p:nvSpPr>
        <p:spPr>
          <a:xfrm>
            <a:off x="1048658" y="2928302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LSTM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29E4DE12-5E1F-4069-8926-202C351E5BB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64465" y="2571114"/>
            <a:ext cx="381000" cy="390525"/>
          </a:xfrm>
          <a:prstGeom prst="rect">
            <a:avLst/>
          </a:prstGeom>
        </p:spPr>
      </p:pic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41EAF3BB-D697-4483-8AE7-BBF3132CB25B}"/>
              </a:ext>
            </a:extLst>
          </p:cNvPr>
          <p:cNvCxnSpPr>
            <a:cxnSpLocks/>
          </p:cNvCxnSpPr>
          <p:nvPr/>
        </p:nvCxnSpPr>
        <p:spPr>
          <a:xfrm>
            <a:off x="3200401" y="2961639"/>
            <a:ext cx="54564" cy="2715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矩形: 圆角 32">
            <a:extLst>
              <a:ext uri="{FF2B5EF4-FFF2-40B4-BE49-F238E27FC236}">
                <a16:creationId xmlns:a16="http://schemas.microsoft.com/office/drawing/2014/main" id="{76C46E74-4E47-42ED-8783-2BDD7923A54D}"/>
              </a:ext>
            </a:extLst>
          </p:cNvPr>
          <p:cNvSpPr/>
          <p:nvPr/>
        </p:nvSpPr>
        <p:spPr>
          <a:xfrm>
            <a:off x="6096000" y="652003"/>
            <a:ext cx="1676400" cy="161367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2013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6692"/>
            <a:ext cx="10515600" cy="409575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zh-CN" sz="40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BD07AD3-5A86-4815-8359-2808A73403BF}"/>
              </a:ext>
            </a:extLst>
          </p:cNvPr>
          <p:cNvSpPr txBox="1"/>
          <p:nvPr/>
        </p:nvSpPr>
        <p:spPr>
          <a:xfrm>
            <a:off x="193040" y="596103"/>
            <a:ext cx="6156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Multi-view Decoder 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4127A65-A2A5-48D0-B39A-91E3D9B8D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340" y="446240"/>
            <a:ext cx="5628640" cy="174429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B3C95D8-DC2A-4081-9D20-F0A520E55B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23" r="40092"/>
          <a:stretch/>
        </p:blipFill>
        <p:spPr>
          <a:xfrm>
            <a:off x="487680" y="1859281"/>
            <a:ext cx="4057472" cy="4165599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1C648E71-7BB7-4B0D-A1CD-4F0B203986D4}"/>
              </a:ext>
            </a:extLst>
          </p:cNvPr>
          <p:cNvSpPr/>
          <p:nvPr/>
        </p:nvSpPr>
        <p:spPr>
          <a:xfrm>
            <a:off x="7853680" y="397387"/>
            <a:ext cx="1717040" cy="160527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B5730B9-29A4-40ED-8136-A75B77DB9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7795" y="2279856"/>
            <a:ext cx="4657725" cy="84366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29F2B09-B1EE-402C-B529-A77575E387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835" y="3105832"/>
            <a:ext cx="3784585" cy="117822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211B7B0-782A-4FB6-81FB-5EF42FD249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3570" y="4291391"/>
            <a:ext cx="2251710" cy="46681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280CFD2-8BF2-4440-BAFE-574BCC8DB8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1811" y="4896991"/>
            <a:ext cx="1652270" cy="65919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862146D-88D1-4755-82FD-66CFE6AC66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1811" y="5586667"/>
            <a:ext cx="2838450" cy="56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004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3E0B9BDD-5E95-4AAD-BE84-052971DB8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3120"/>
            <a:ext cx="10515600" cy="482946"/>
          </a:xfrm>
        </p:spPr>
        <p:txBody>
          <a:bodyPr>
            <a:noAutofit/>
          </a:bodyPr>
          <a:lstStyle/>
          <a:p>
            <a:pPr algn="ctr"/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Experiment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3F1C2A8-D553-48F3-8A96-4A0BCCBD7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24405"/>
            <a:ext cx="10391775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9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223</Words>
  <Application>Microsoft Office PowerPoint</Application>
  <PresentationFormat>宽屏</PresentationFormat>
  <Paragraphs>61</Paragraphs>
  <Slides>11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NimbusRomNo9L-Regu</vt:lpstr>
      <vt:lpstr>等线</vt:lpstr>
      <vt:lpstr>等线 Light</vt:lpstr>
      <vt:lpstr>黑体</vt:lpstr>
      <vt:lpstr>Arial</vt:lpstr>
      <vt:lpstr>Bahnschrift Condensed</vt:lpstr>
      <vt:lpstr>Cambria Math</vt:lpstr>
      <vt:lpstr>Gill Sans Ultra Bold</vt:lpstr>
      <vt:lpstr>Times New Roman</vt:lpstr>
      <vt:lpstr>Wingdings</vt:lpstr>
      <vt:lpstr>Office 主题​​</vt:lpstr>
      <vt:lpstr>Equation</vt:lpstr>
      <vt:lpstr>PowerPoint 演示文稿</vt:lpstr>
      <vt:lpstr>PowerPoint 演示文稿</vt:lpstr>
      <vt:lpstr>Introduction</vt:lpstr>
      <vt:lpstr>Method</vt:lpstr>
      <vt:lpstr>Method</vt:lpstr>
      <vt:lpstr>Method</vt:lpstr>
      <vt:lpstr>Method</vt:lpstr>
      <vt:lpstr>Method</vt:lpstr>
      <vt:lpstr>Experiment</vt:lpstr>
      <vt:lpstr>Experiment</vt:lpstr>
      <vt:lpstr>Experiment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L.L</dc:creator>
  <cp:lastModifiedBy>L.L</cp:lastModifiedBy>
  <cp:revision>24</cp:revision>
  <dcterms:created xsi:type="dcterms:W3CDTF">2020-12-20T12:11:06Z</dcterms:created>
  <dcterms:modified xsi:type="dcterms:W3CDTF">2020-12-21T14:29:00Z</dcterms:modified>
</cp:coreProperties>
</file>